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0" r:id="rId3"/>
    <p:sldId id="264" r:id="rId4"/>
    <p:sldId id="258" r:id="rId5"/>
    <p:sldId id="269" r:id="rId6"/>
    <p:sldId id="259" r:id="rId7"/>
    <p:sldId id="265" r:id="rId8"/>
    <p:sldId id="262" r:id="rId9"/>
    <p:sldId id="263" r:id="rId10"/>
    <p:sldId id="261" r:id="rId11"/>
    <p:sldId id="266" r:id="rId12"/>
    <p:sldId id="268" r:id="rId13"/>
    <p:sldId id="271" r:id="rId14"/>
    <p:sldId id="267" r:id="rId15"/>
    <p:sldId id="273" r:id="rId16"/>
    <p:sldId id="274" r:id="rId17"/>
    <p:sldId id="275"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979"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9C72C94-8771-4F4A-87E6-4FD7FCEAB306}" type="datetimeFigureOut">
              <a:rPr lang="en-US" smtClean="0"/>
              <a:pPr/>
              <a:t>1/27/2012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91CD586-B6EE-414B-9DAD-D150FE4E3B6D}"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C72C94-8771-4F4A-87E6-4FD7FCEAB306}"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CD586-B6EE-414B-9DAD-D150FE4E3B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C72C94-8771-4F4A-87E6-4FD7FCEAB306}"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CD586-B6EE-414B-9DAD-D150FE4E3B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9C72C94-8771-4F4A-87E6-4FD7FCEAB306}"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1CD586-B6EE-414B-9DAD-D150FE4E3B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9C72C94-8771-4F4A-87E6-4FD7FCEAB306}" type="datetimeFigureOut">
              <a:rPr lang="en-US" smtClean="0"/>
              <a:pPr/>
              <a:t>1/27/2012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91CD586-B6EE-414B-9DAD-D150FE4E3B6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C72C94-8771-4F4A-87E6-4FD7FCEAB306}"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CD586-B6EE-414B-9DAD-D150FE4E3B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9C72C94-8771-4F4A-87E6-4FD7FCEAB306}" type="datetimeFigureOut">
              <a:rPr lang="en-US" smtClean="0"/>
              <a:pPr/>
              <a:t>1/27/2012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1CD586-B6EE-414B-9DAD-D150FE4E3B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9C72C94-8771-4F4A-87E6-4FD7FCEAB306}" type="datetimeFigureOut">
              <a:rPr lang="en-US" smtClean="0"/>
              <a:pPr/>
              <a:t>1/27/2012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1CD586-B6EE-414B-9DAD-D150FE4E3B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72C94-8771-4F4A-87E6-4FD7FCEAB306}" type="datetimeFigureOut">
              <a:rPr lang="en-US" smtClean="0"/>
              <a:pPr/>
              <a:t>1/27/2012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1CD586-B6EE-414B-9DAD-D150FE4E3B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C72C94-8771-4F4A-87E6-4FD7FCEAB306}"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CD586-B6EE-414B-9DAD-D150FE4E3B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9C72C94-8771-4F4A-87E6-4FD7FCEAB306}" type="datetimeFigureOut">
              <a:rPr lang="en-US" smtClean="0"/>
              <a:pPr/>
              <a:t>1/27/2012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1CD586-B6EE-414B-9DAD-D150FE4E3B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9C72C94-8771-4F4A-87E6-4FD7FCEAB306}" type="datetimeFigureOut">
              <a:rPr lang="en-US" smtClean="0"/>
              <a:pPr/>
              <a:t>1/27/2012</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91CD586-B6EE-414B-9DAD-D150FE4E3B6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_popup?v=1ME25QEbLJc&amp;vq=medium" TargetMode="External"/><Relationship Id="rId2" Type="http://schemas.openxmlformats.org/officeDocument/2006/relationships/slideLayout" Target="../slideLayouts/slideLayout2.xml"/><Relationship Id="rId1" Type="http://schemas.openxmlformats.org/officeDocument/2006/relationships/video" Target="http://www.youtube.com/v/1ME25QEbLJc?version=3&amp;feature=player_popout" TargetMode="Externa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5.png"/><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_popup?v=-aa-MWP2F4o&amp;vq=medium" TargetMode="External"/><Relationship Id="rId2" Type="http://schemas.openxmlformats.org/officeDocument/2006/relationships/slideLayout" Target="../slideLayouts/slideLayout1.xml"/><Relationship Id="rId1" Type="http://schemas.openxmlformats.org/officeDocument/2006/relationships/video" Target="http://www.youtube.com/v/-aa-MWP2F4o?version=3&amp;feature=player_detailpage"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ogweb.sog.unc.edu/blogs/mikesblog/wp-content/uploads/2011/10/Strategic-Planning.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2000"/>
                    </a14:imgEffect>
                    <a14:imgEffect>
                      <a14:brightnessContrast bright="-54000" contrast="24000"/>
                    </a14:imgEffect>
                  </a14:imgLayer>
                </a14:imgProps>
              </a:ext>
            </a:extLst>
          </a:blip>
          <a:srcRect/>
          <a:stretch>
            <a:fillRect/>
          </a:stretch>
        </p:blipFill>
        <p:spPr bwMode="auto">
          <a:xfrm>
            <a:off x="533400" y="464309"/>
            <a:ext cx="8077200" cy="6105396"/>
          </a:xfrm>
          <a:prstGeom prst="rect">
            <a:avLst/>
          </a:prstGeom>
          <a:noFill/>
        </p:spPr>
      </p:pic>
      <p:sp>
        <p:nvSpPr>
          <p:cNvPr id="5" name="Title 4"/>
          <p:cNvSpPr>
            <a:spLocks noGrp="1"/>
          </p:cNvSpPr>
          <p:nvPr>
            <p:ph type="ctrTitle"/>
          </p:nvPr>
        </p:nvSpPr>
        <p:spPr>
          <a:xfrm>
            <a:off x="685800" y="152401"/>
            <a:ext cx="7772400" cy="6477000"/>
          </a:xfrm>
        </p:spPr>
        <p:txBody>
          <a:bodyPr anchor="t">
            <a:normAutofit fontScale="90000"/>
          </a:bodyPr>
          <a:lstStyle/>
          <a:p>
            <a:r>
              <a:rPr lang="en-US" sz="2400" b="1" dirty="0" smtClean="0"/>
              <a:t>CIS 220 ENTERPRISE ARCHITECTURE</a:t>
            </a:r>
            <a:br>
              <a:rPr lang="en-US" sz="2400" b="1" dirty="0" smtClean="0"/>
            </a:br>
            <a:r>
              <a:rPr lang="en-US" sz="2400" b="1" dirty="0" smtClean="0"/>
              <a:t>Winter Quarter 2012</a:t>
            </a:r>
            <a:br>
              <a:rPr lang="en-US" sz="2400" b="1" dirty="0" smtClean="0"/>
            </a:br>
            <a:r>
              <a:rPr lang="en-US" sz="1800" b="1" dirty="0"/>
              <a:t/>
            </a:r>
            <a:br>
              <a:rPr lang="en-US" sz="1800" b="1" dirty="0"/>
            </a:br>
            <a:r>
              <a:rPr lang="en-US" sz="2400" b="1" dirty="0" smtClean="0"/>
              <a:t>Project One: Strategic Planning and Business Ecosystem</a:t>
            </a: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smtClean="0"/>
              <a:t/>
            </a:r>
            <a:br>
              <a:rPr lang="en-US" sz="2400" dirty="0" smtClean="0"/>
            </a:br>
            <a:r>
              <a:rPr lang="en-US" sz="1800" b="1" dirty="0" smtClean="0"/>
              <a:t>Team JAST:</a:t>
            </a:r>
            <a:br>
              <a:rPr lang="en-US" sz="1800" b="1" dirty="0" smtClean="0"/>
            </a:br>
            <a:r>
              <a:rPr lang="en-US" sz="1800" b="1" dirty="0" smtClean="0"/>
              <a:t>Jasmita Maharaj</a:t>
            </a:r>
            <a:br>
              <a:rPr lang="en-US" sz="1800" b="1" dirty="0" smtClean="0"/>
            </a:br>
            <a:r>
              <a:rPr lang="en-US" sz="1800" b="1" dirty="0" smtClean="0"/>
              <a:t>Althea Kemp</a:t>
            </a:r>
            <a:br>
              <a:rPr lang="en-US" sz="1800" b="1" dirty="0" smtClean="0"/>
            </a:br>
            <a:r>
              <a:rPr lang="en-US" sz="1800" b="1" dirty="0" smtClean="0"/>
              <a:t>Susy Simanullang</a:t>
            </a:r>
            <a:br>
              <a:rPr lang="en-US" sz="1800" b="1" dirty="0" smtClean="0"/>
            </a:br>
            <a:r>
              <a:rPr lang="en-US" sz="1800" b="1" dirty="0" smtClean="0"/>
              <a:t>Tim Wilkie</a:t>
            </a:r>
            <a:r>
              <a:rPr lang="en-US" sz="1800" dirty="0" smtClean="0"/>
              <a:t>	 </a:t>
            </a:r>
            <a:endParaRPr lang="en-US" sz="1800" dirty="0"/>
          </a:p>
        </p:txBody>
      </p:sp>
    </p:spTree>
    <p:extLst>
      <p:ext uri="{BB962C8B-B14F-4D97-AF65-F5344CB8AC3E}">
        <p14:creationId xmlns:p14="http://schemas.microsoft.com/office/powerpoint/2010/main" val="3409320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dirty="0" smtClean="0"/>
              <a:t>Strategic Planning Video</a:t>
            </a:r>
            <a:endParaRPr lang="en-US" sz="2800" dirty="0"/>
          </a:p>
        </p:txBody>
      </p:sp>
      <p:sp>
        <p:nvSpPr>
          <p:cNvPr id="3" name="Content Placeholder 2"/>
          <p:cNvSpPr>
            <a:spLocks noGrp="1"/>
          </p:cNvSpPr>
          <p:nvPr>
            <p:ph idx="1"/>
          </p:nvPr>
        </p:nvSpPr>
        <p:spPr/>
        <p:txBody>
          <a:bodyPr/>
          <a:lstStyle/>
          <a:p>
            <a:r>
              <a:rPr lang="en-US" smtClean="0">
                <a:hlinkClick r:id="rId3"/>
              </a:rPr>
              <a:t>http://www.youtube.com/watch_popup?v=1ME25QEbLJc&amp;vq=medium</a:t>
            </a:r>
            <a:r>
              <a:rPr lang="en-US" sz="2000" smtClean="0"/>
              <a:t>	</a:t>
            </a:r>
            <a:endParaRPr lang="en-US" sz="2000" dirty="0" smtClean="0"/>
          </a:p>
          <a:p>
            <a:pPr>
              <a:buNone/>
            </a:pPr>
            <a:r>
              <a:rPr lang="en-US" sz="2000" dirty="0" smtClean="0"/>
              <a:t>	</a:t>
            </a:r>
            <a:endParaRPr lang="en-US" dirty="0" smtClean="0"/>
          </a:p>
        </p:txBody>
      </p:sp>
      <p:pic>
        <p:nvPicPr>
          <p:cNvPr id="4" name="1ME25QEbLJc?version=3&amp;feature=player_popout"/>
          <p:cNvPicPr>
            <a:picLocks noRot="1" noChangeAspect="1"/>
          </p:cNvPicPr>
          <p:nvPr>
            <a:videoFile r:link="rId1"/>
          </p:nvPr>
        </p:nvPicPr>
        <p:blipFill>
          <a:blip r:embed="rId4"/>
          <a:stretch>
            <a:fillRect/>
          </a:stretch>
        </p:blipFill>
        <p:spPr>
          <a:xfrm>
            <a:off x="685800" y="1047750"/>
            <a:ext cx="7772400" cy="54292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6000" contrast="26000"/>
                    </a14:imgEffect>
                  </a14:imgLayer>
                </a14:imgProps>
              </a:ext>
              <a:ext uri="{28A0092B-C50C-407E-A947-70E740481C1C}">
                <a14:useLocalDpi xmlns:a14="http://schemas.microsoft.com/office/drawing/2010/main" val="0"/>
              </a:ext>
            </a:extLst>
          </a:blip>
          <a:srcRect/>
          <a:stretch>
            <a:fillRect/>
          </a:stretch>
        </p:blipFill>
        <p:spPr bwMode="auto">
          <a:xfrm>
            <a:off x="152400" y="1447800"/>
            <a:ext cx="8839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75238" y="228600"/>
            <a:ext cx="7772400" cy="1752600"/>
          </a:xfrm>
        </p:spPr>
        <p:txBody>
          <a:bodyPr>
            <a:noAutofit/>
          </a:bodyPr>
          <a:lstStyle/>
          <a:p>
            <a:r>
              <a:rPr lang="en-US" sz="6600" b="1" dirty="0" smtClean="0"/>
              <a:t>Business Ecosystems</a:t>
            </a:r>
            <a:endParaRPr lang="en-US" sz="6600" b="1" dirty="0"/>
          </a:p>
        </p:txBody>
      </p:sp>
    </p:spTree>
    <p:extLst>
      <p:ext uri="{BB962C8B-B14F-4D97-AF65-F5344CB8AC3E}">
        <p14:creationId xmlns:p14="http://schemas.microsoft.com/office/powerpoint/2010/main" val="38167628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32000"/>
                    </a14:imgEffect>
                  </a14:imgLayer>
                </a14:imgProps>
              </a:ext>
              <a:ext uri="{28A0092B-C50C-407E-A947-70E740481C1C}">
                <a14:useLocalDpi xmlns:a14="http://schemas.microsoft.com/office/drawing/2010/main" val="0"/>
              </a:ext>
            </a:extLst>
          </a:blip>
          <a:srcRect/>
          <a:stretch>
            <a:fillRect/>
          </a:stretch>
        </p:blipFill>
        <p:spPr bwMode="auto">
          <a:xfrm>
            <a:off x="381000" y="286265"/>
            <a:ext cx="8382000" cy="637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6200" y="1295400"/>
            <a:ext cx="8991600" cy="4648200"/>
          </a:xfrm>
        </p:spPr>
        <p:txBody>
          <a:bodyPr anchor="t">
            <a:normAutofit fontScale="90000"/>
          </a:bodyPr>
          <a:lstStyle/>
          <a:p>
            <a:r>
              <a:rPr lang="en-US" sz="6700" dirty="0" smtClean="0">
                <a:solidFill>
                  <a:schemeClr val="accent1">
                    <a:lumMod val="60000"/>
                    <a:lumOff val="40000"/>
                  </a:schemeClr>
                </a:solidFill>
              </a:rPr>
              <a:t>What is</a:t>
            </a:r>
            <a:br>
              <a:rPr lang="en-US" sz="6700" dirty="0" smtClean="0">
                <a:solidFill>
                  <a:schemeClr val="accent1">
                    <a:lumMod val="60000"/>
                    <a:lumOff val="40000"/>
                  </a:schemeClr>
                </a:solidFill>
              </a:rPr>
            </a:br>
            <a:r>
              <a:rPr lang="en-US" sz="6700" dirty="0" smtClean="0">
                <a:solidFill>
                  <a:schemeClr val="accent1">
                    <a:lumMod val="60000"/>
                    <a:lumOff val="40000"/>
                  </a:schemeClr>
                </a:solidFill>
              </a:rPr>
              <a:t/>
            </a:r>
            <a:br>
              <a:rPr lang="en-US" sz="6700" dirty="0" smtClean="0">
                <a:solidFill>
                  <a:schemeClr val="accent1">
                    <a:lumMod val="60000"/>
                    <a:lumOff val="40000"/>
                  </a:schemeClr>
                </a:solidFill>
              </a:rPr>
            </a:br>
            <a:r>
              <a:rPr lang="en-US" sz="6700" dirty="0" smtClean="0">
                <a:solidFill>
                  <a:schemeClr val="accent1">
                    <a:lumMod val="60000"/>
                    <a:lumOff val="40000"/>
                  </a:schemeClr>
                </a:solidFill>
              </a:rPr>
              <a:t> </a:t>
            </a:r>
            <a:br>
              <a:rPr lang="en-US" sz="6700" dirty="0" smtClean="0">
                <a:solidFill>
                  <a:schemeClr val="accent1">
                    <a:lumMod val="60000"/>
                    <a:lumOff val="40000"/>
                  </a:schemeClr>
                </a:solidFill>
              </a:rPr>
            </a:br>
            <a:r>
              <a:rPr lang="en-US" sz="6700" dirty="0" smtClean="0">
                <a:solidFill>
                  <a:schemeClr val="accent1">
                    <a:lumMod val="60000"/>
                    <a:lumOff val="40000"/>
                  </a:schemeClr>
                </a:solidFill>
              </a:rPr>
              <a:t>Business</a:t>
            </a:r>
            <a:br>
              <a:rPr lang="en-US" sz="6700" dirty="0" smtClean="0">
                <a:solidFill>
                  <a:schemeClr val="accent1">
                    <a:lumMod val="60000"/>
                    <a:lumOff val="40000"/>
                  </a:schemeClr>
                </a:solidFill>
              </a:rPr>
            </a:br>
            <a:r>
              <a:rPr lang="en-US" sz="6700" dirty="0" smtClean="0">
                <a:solidFill>
                  <a:schemeClr val="accent1">
                    <a:lumMod val="60000"/>
                    <a:lumOff val="40000"/>
                  </a:schemeClr>
                </a:solidFill>
              </a:rPr>
              <a:t>Ecosystem?</a:t>
            </a:r>
            <a:r>
              <a:rPr lang="en-US" sz="6700" dirty="0"/>
              <a:t/>
            </a:r>
            <a:br>
              <a:rPr lang="en-US" sz="6700" dirty="0"/>
            </a:br>
            <a:r>
              <a:rPr lang="en-US" sz="6700" dirty="0"/>
              <a:t/>
            </a:r>
            <a:br>
              <a:rPr lang="en-US" sz="6700" dirty="0"/>
            </a:br>
            <a:r>
              <a:rPr lang="en-US" sz="1300" dirty="0"/>
              <a:t/>
            </a:r>
            <a:br>
              <a:rPr lang="en-US" sz="1300" dirty="0"/>
            </a:br>
            <a:r>
              <a:rPr lang="en-US" sz="1300" dirty="0"/>
              <a:t/>
            </a:r>
            <a:br>
              <a:rPr lang="en-US" sz="1300" dirty="0"/>
            </a:br>
            <a:endParaRPr lang="en-US" sz="13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Business Ecosystem</a:t>
            </a:r>
            <a:br>
              <a:rPr lang="en-US" dirty="0">
                <a:effectLst/>
              </a:rPr>
            </a:br>
            <a:r>
              <a:rPr lang="en-US" dirty="0" smtClean="0">
                <a:effectLst/>
              </a:rPr>
              <a:t>Origin</a:t>
            </a:r>
            <a:endParaRPr lang="en-US"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8000"/>
                    </a14:imgEffect>
                  </a14:imgLayer>
                </a14:imgProps>
              </a:ext>
              <a:ext uri="{28A0092B-C50C-407E-A947-70E740481C1C}">
                <a14:useLocalDpi xmlns:a14="http://schemas.microsoft.com/office/drawing/2010/main" val="0"/>
              </a:ext>
            </a:extLst>
          </a:blip>
          <a:srcRect/>
          <a:stretch>
            <a:fillRect/>
          </a:stretch>
        </p:blipFill>
        <p:spPr bwMode="auto">
          <a:xfrm>
            <a:off x="533400" y="1676400"/>
            <a:ext cx="38100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676400"/>
            <a:ext cx="3048000"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56000"/>
                    </a14:imgEffect>
                  </a14:imgLayer>
                </a14:imgProps>
              </a:ext>
              <a:ext uri="{28A0092B-C50C-407E-A947-70E740481C1C}">
                <a14:useLocalDpi xmlns:a14="http://schemas.microsoft.com/office/drawing/2010/main" val="0"/>
              </a:ext>
            </a:extLst>
          </a:blip>
          <a:srcRect/>
          <a:stretch>
            <a:fillRect/>
          </a:stretch>
        </p:blipFill>
        <p:spPr bwMode="auto">
          <a:xfrm>
            <a:off x="2300288" y="3305368"/>
            <a:ext cx="2500312" cy="225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971185"/>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4000"/>
                    </a14:imgEffect>
                  </a14:imgLayer>
                </a14:imgProps>
              </a:ext>
              <a:ext uri="{28A0092B-C50C-407E-A947-70E740481C1C}">
                <a14:useLocalDpi xmlns:a14="http://schemas.microsoft.com/office/drawing/2010/main" val="0"/>
              </a:ext>
            </a:extLst>
          </a:blip>
          <a:srcRect/>
          <a:stretch>
            <a:fillRect/>
          </a:stretch>
        </p:blipFill>
        <p:spPr bwMode="auto">
          <a:xfrm>
            <a:off x="5105400" y="2935069"/>
            <a:ext cx="3382408" cy="351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36000"/>
                    </a14:imgEffect>
                  </a14:imgLayer>
                </a14:imgProps>
              </a:ext>
              <a:ext uri="{28A0092B-C50C-407E-A947-70E740481C1C}">
                <a14:useLocalDpi xmlns:a14="http://schemas.microsoft.com/office/drawing/2010/main" val="0"/>
              </a:ext>
            </a:extLst>
          </a:blip>
          <a:srcRect/>
          <a:stretch>
            <a:fillRect/>
          </a:stretch>
        </p:blipFill>
        <p:spPr bwMode="auto">
          <a:xfrm>
            <a:off x="762000" y="2935069"/>
            <a:ext cx="3124200" cy="351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457200" y="274638"/>
            <a:ext cx="8229600" cy="1630362"/>
          </a:xfrm>
          <a:prstGeom prst="rect">
            <a:avLst/>
          </a:prstGeom>
        </p:spPr>
        <p:txBody>
          <a:bodyPr>
            <a:normAutofit fontScale="82500" lnSpcReduction="10000"/>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smtClean="0">
                <a:effectLst/>
              </a:rPr>
              <a:t>1.Customer Loyalty</a:t>
            </a:r>
          </a:p>
          <a:p>
            <a:r>
              <a:rPr lang="en-US" dirty="0" smtClean="0">
                <a:effectLst/>
              </a:rPr>
              <a:t>2. Differentiation from competitors</a:t>
            </a:r>
          </a:p>
          <a:p>
            <a:r>
              <a:rPr lang="en-US" dirty="0" smtClean="0">
                <a:effectLst/>
              </a:rPr>
              <a:t>3. Increased Revenues</a:t>
            </a:r>
            <a:endParaRPr lang="en-US" dirty="0"/>
          </a:p>
        </p:txBody>
      </p:sp>
    </p:spTree>
    <p:extLst>
      <p:ext uri="{BB962C8B-B14F-4D97-AF65-F5344CB8AC3E}">
        <p14:creationId xmlns:p14="http://schemas.microsoft.com/office/powerpoint/2010/main" val="201131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8000"/>
                    </a14:imgEffect>
                  </a14:imgLayer>
                </a14:imgProps>
              </a:ext>
              <a:ext uri="{28A0092B-C50C-407E-A947-70E740481C1C}">
                <a14:useLocalDpi xmlns:a14="http://schemas.microsoft.com/office/drawing/2010/main" val="0"/>
              </a:ext>
            </a:extLst>
          </a:blip>
          <a:srcRect/>
          <a:stretch>
            <a:fillRect/>
          </a:stretch>
        </p:blipFill>
        <p:spPr bwMode="auto">
          <a:xfrm>
            <a:off x="609600" y="1066800"/>
            <a:ext cx="8001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95300" y="152400"/>
            <a:ext cx="8229600" cy="1143000"/>
          </a:xfrm>
        </p:spPr>
        <p:txBody>
          <a:bodyPr/>
          <a:lstStyle/>
          <a:p>
            <a:r>
              <a:rPr lang="en-US" dirty="0" smtClean="0"/>
              <a:t>Key Differences</a:t>
            </a:r>
            <a:endParaRPr lang="en-US" dirty="0"/>
          </a:p>
        </p:txBody>
      </p:sp>
    </p:spTree>
    <p:extLst>
      <p:ext uri="{BB962C8B-B14F-4D97-AF65-F5344CB8AC3E}">
        <p14:creationId xmlns:p14="http://schemas.microsoft.com/office/powerpoint/2010/main" val="2666350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2476" y="838200"/>
            <a:ext cx="4572000" cy="646331"/>
          </a:xfrm>
          <a:prstGeom prst="rect">
            <a:avLst/>
          </a:prstGeom>
        </p:spPr>
        <p:txBody>
          <a:bodyPr>
            <a:spAutoFit/>
          </a:bodyPr>
          <a:lstStyle/>
          <a:p>
            <a:r>
              <a:rPr lang="en-US" dirty="0">
                <a:hlinkClick r:id="rId3"/>
              </a:rPr>
              <a:t>http://www.youtube.com/watch_popup?v=-aa-MWP2F4o&amp;vq=medium</a:t>
            </a:r>
            <a:endParaRPr lang="en-US" dirty="0"/>
          </a:p>
        </p:txBody>
      </p:sp>
      <p:sp>
        <p:nvSpPr>
          <p:cNvPr id="5" name="Rectangle 4"/>
          <p:cNvSpPr/>
          <p:nvPr/>
        </p:nvSpPr>
        <p:spPr>
          <a:xfrm>
            <a:off x="2286000" y="3105835"/>
            <a:ext cx="4572000" cy="646331"/>
          </a:xfrm>
          <a:prstGeom prst="rect">
            <a:avLst/>
          </a:prstGeom>
        </p:spPr>
        <p:txBody>
          <a:bodyPr>
            <a:spAutoFit/>
          </a:bodyPr>
          <a:lstStyle/>
          <a:p>
            <a:r>
              <a:rPr lang="en-US" dirty="0">
                <a:hlinkClick r:id="rId3"/>
              </a:rPr>
              <a:t>http://www.youtube.com/watch_popup?v=-aa-MWP2F4o&amp;vq=medium</a:t>
            </a:r>
            <a:endParaRPr lang="en-US" dirty="0"/>
          </a:p>
        </p:txBody>
      </p:sp>
      <p:pic>
        <p:nvPicPr>
          <p:cNvPr id="6" name="-aa-MWP2F4o?version=3&amp;feature=player_detailpage"/>
          <p:cNvPicPr>
            <a:picLocks noRot="1" noChangeAspect="1"/>
          </p:cNvPicPr>
          <p:nvPr>
            <a:videoFile r:link="rId1"/>
          </p:nvPr>
        </p:nvPicPr>
        <p:blipFill>
          <a:blip r:embed="rId4"/>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28236043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rategic_planning.jpg"/>
          <p:cNvPicPr>
            <a:picLocks noChangeAspect="1"/>
          </p:cNvPicPr>
          <p:nvPr/>
        </p:nvPicPr>
        <p:blipFill>
          <a:blip r:embed="rId2" cstate="print">
            <a:extLst>
              <a:ext uri="{BEBA8EAE-BF5A-486C-A8C5-ECC9F3942E4B}">
                <a14:imgProps xmlns:a14="http://schemas.microsoft.com/office/drawing/2010/main">
                  <a14:imgLayer r:embed="rId3">
                    <a14:imgEffect>
                      <a14:brightnessContrast bright="-52000"/>
                    </a14:imgEffect>
                  </a14:imgLayer>
                </a14:imgProps>
              </a:ext>
            </a:extLst>
          </a:blip>
          <a:stretch>
            <a:fillRect/>
          </a:stretch>
        </p:blipFill>
        <p:spPr>
          <a:xfrm rot="21056962">
            <a:off x="4873742" y="4094552"/>
            <a:ext cx="3980994" cy="2334900"/>
          </a:xfrm>
          <a:prstGeom prst="rect">
            <a:avLst/>
          </a:prstGeom>
        </p:spPr>
      </p:pic>
      <p:sp>
        <p:nvSpPr>
          <p:cNvPr id="2" name="Title 1"/>
          <p:cNvSpPr>
            <a:spLocks noGrp="1"/>
          </p:cNvSpPr>
          <p:nvPr>
            <p:ph type="title"/>
          </p:nvPr>
        </p:nvSpPr>
        <p:spPr>
          <a:xfrm>
            <a:off x="457200" y="274638"/>
            <a:ext cx="8229600" cy="715962"/>
          </a:xfrm>
        </p:spPr>
        <p:txBody>
          <a:bodyPr>
            <a:normAutofit/>
          </a:bodyPr>
          <a:lstStyle/>
          <a:p>
            <a:r>
              <a:rPr lang="en-US" sz="2400" dirty="0" smtClean="0"/>
              <a:t>Strategic Planning: History</a:t>
            </a:r>
            <a:endParaRPr lang="en-US" sz="2400" dirty="0"/>
          </a:p>
        </p:txBody>
      </p:sp>
      <p:sp>
        <p:nvSpPr>
          <p:cNvPr id="3" name="Content Placeholder 2"/>
          <p:cNvSpPr>
            <a:spLocks noGrp="1"/>
          </p:cNvSpPr>
          <p:nvPr>
            <p:ph idx="1"/>
          </p:nvPr>
        </p:nvSpPr>
        <p:spPr>
          <a:xfrm>
            <a:off x="457200" y="1219200"/>
            <a:ext cx="8229600" cy="5410200"/>
          </a:xfrm>
        </p:spPr>
        <p:txBody>
          <a:bodyPr>
            <a:normAutofit lnSpcReduction="10000"/>
          </a:bodyPr>
          <a:lstStyle/>
          <a:p>
            <a:r>
              <a:rPr lang="en-US" sz="1600" dirty="0" smtClean="0"/>
              <a:t>The origins of strategic planning began in the military, date back to the 6</a:t>
            </a:r>
            <a:r>
              <a:rPr lang="en-US" sz="1600" baseline="30000" dirty="0" smtClean="0"/>
              <a:t>th</a:t>
            </a:r>
            <a:r>
              <a:rPr lang="en-US" sz="1600" dirty="0" smtClean="0"/>
              <a:t> century BC.  </a:t>
            </a:r>
          </a:p>
          <a:p>
            <a:r>
              <a:rPr lang="en-US" sz="1600" dirty="0" smtClean="0"/>
              <a:t>According to Webster’s New World Dictionary, “strategy” is “the science of planning and directing large-scale military operations of maneuvering forces into the most advantageous position prior to actual engagement with the enemy”.   </a:t>
            </a:r>
          </a:p>
          <a:p>
            <a:r>
              <a:rPr lang="en-US" sz="1600" dirty="0" smtClean="0"/>
              <a:t>The business usage of the actual term, “Strategic Planning” began in the 1960s, although “strategic management”, primarily rooted in budgetary planning and control, was popularized in the 1950s.</a:t>
            </a:r>
          </a:p>
          <a:p>
            <a:r>
              <a:rPr lang="en-US" sz="1600" dirty="0" smtClean="0"/>
              <a:t>The 1960s ushered in a new era, and strategic positioning rose to prominence in corporate America.  </a:t>
            </a:r>
          </a:p>
          <a:p>
            <a:r>
              <a:rPr lang="en-US" sz="1600" dirty="0" smtClean="0"/>
              <a:t>During the 1980s General Electric’s Chairman, Jack Welch, became highly influential and equally controversial in the world of strategic management.</a:t>
            </a:r>
          </a:p>
          <a:p>
            <a:pPr>
              <a:buNone/>
            </a:pPr>
            <a:r>
              <a:rPr lang="en-US" sz="1600" dirty="0" smtClean="0"/>
              <a:t>		</a:t>
            </a:r>
          </a:p>
          <a:p>
            <a:pPr>
              <a:buNone/>
            </a:pPr>
            <a:r>
              <a:rPr lang="en-US" sz="1600" dirty="0" smtClean="0"/>
              <a:t>		JACK WELCH’S SIX RULES</a:t>
            </a:r>
          </a:p>
          <a:p>
            <a:pPr lvl="0"/>
            <a:r>
              <a:rPr lang="en-US" sz="1600" dirty="0" smtClean="0"/>
              <a:t>Control your destiny, or someone else will.</a:t>
            </a:r>
          </a:p>
          <a:p>
            <a:pPr lvl="0"/>
            <a:r>
              <a:rPr lang="en-US" sz="1600" dirty="0" smtClean="0"/>
              <a:t>Face reality as it is, not as you wish it were.</a:t>
            </a:r>
          </a:p>
          <a:p>
            <a:pPr lvl="0"/>
            <a:r>
              <a:rPr lang="en-US" sz="1600" dirty="0" smtClean="0"/>
              <a:t>Be candid with everyone.</a:t>
            </a:r>
          </a:p>
          <a:p>
            <a:pPr lvl="0"/>
            <a:r>
              <a:rPr lang="en-US" sz="1600" dirty="0" smtClean="0"/>
              <a:t>Don’t manage, lead.</a:t>
            </a:r>
          </a:p>
          <a:p>
            <a:pPr lvl="0"/>
            <a:r>
              <a:rPr lang="en-US" sz="1600" dirty="0" smtClean="0"/>
              <a:t>Change before you have to.</a:t>
            </a:r>
          </a:p>
          <a:p>
            <a:pPr lvl="0"/>
            <a:r>
              <a:rPr lang="en-US" sz="1600" dirty="0" smtClean="0"/>
              <a:t>If you don’t have a competitive advantage, don’t compete.</a:t>
            </a:r>
          </a:p>
          <a:p>
            <a:endParaRPr lang="en-US" sz="16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smtClean="0"/>
              <a:t>MICHAEL PORTER</a:t>
            </a:r>
            <a:endParaRPr lang="en-US" sz="3600" dirty="0"/>
          </a:p>
        </p:txBody>
      </p:sp>
      <p:sp>
        <p:nvSpPr>
          <p:cNvPr id="5" name="Content Placeholder 4"/>
          <p:cNvSpPr>
            <a:spLocks noGrp="1"/>
          </p:cNvSpPr>
          <p:nvPr>
            <p:ph idx="1"/>
          </p:nvPr>
        </p:nvSpPr>
        <p:spPr>
          <a:xfrm>
            <a:off x="457200" y="1219200"/>
            <a:ext cx="8229600" cy="4906963"/>
          </a:xfrm>
        </p:spPr>
        <p:txBody>
          <a:bodyPr>
            <a:normAutofit/>
          </a:bodyPr>
          <a:lstStyle/>
          <a:p>
            <a:r>
              <a:rPr lang="en-US" sz="2000" dirty="0" smtClean="0"/>
              <a:t>In 1980, Harvard Professor and strategic planning guru, Michael Porter, wrote the groundbreaking book, “</a:t>
            </a:r>
            <a:r>
              <a:rPr lang="en-US" sz="2000" i="1" dirty="0" smtClean="0"/>
              <a:t>Competitive Strategy</a:t>
            </a:r>
            <a:r>
              <a:rPr lang="en-US" sz="2000" dirty="0" smtClean="0"/>
              <a:t>” on the topic of strategic planning.</a:t>
            </a:r>
            <a:endParaRPr lang="en-US" sz="2000" dirty="0"/>
          </a:p>
        </p:txBody>
      </p:sp>
      <p:pic>
        <p:nvPicPr>
          <p:cNvPr id="6" name="Picture 5" descr="390px-Michael_Porter.jpg"/>
          <p:cNvPicPr>
            <a:picLocks noChangeAspect="1"/>
          </p:cNvPicPr>
          <p:nvPr/>
        </p:nvPicPr>
        <p:blipFill>
          <a:blip r:embed="rId2" cstate="print"/>
          <a:stretch>
            <a:fillRect/>
          </a:stretch>
        </p:blipFill>
        <p:spPr>
          <a:xfrm>
            <a:off x="3124200" y="2286000"/>
            <a:ext cx="4160342" cy="4267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t>Strategic Planning</a:t>
            </a:r>
            <a:endParaRPr lang="en-US" sz="3600" dirty="0"/>
          </a:p>
        </p:txBody>
      </p:sp>
      <p:sp>
        <p:nvSpPr>
          <p:cNvPr id="3" name="Content Placeholder 2"/>
          <p:cNvSpPr>
            <a:spLocks noGrp="1"/>
          </p:cNvSpPr>
          <p:nvPr>
            <p:ph idx="1"/>
          </p:nvPr>
        </p:nvSpPr>
        <p:spPr/>
        <p:txBody>
          <a:bodyPr/>
          <a:lstStyle/>
          <a:p>
            <a:r>
              <a:rPr lang="en-US" sz="2000" b="1" dirty="0" smtClean="0"/>
              <a:t>Strategic Planning deals with at least one of the three key questions.</a:t>
            </a:r>
            <a:endParaRPr lang="en-US" sz="2000" dirty="0" smtClean="0"/>
          </a:p>
          <a:p>
            <a:r>
              <a:rPr lang="en-US" sz="2000" dirty="0" smtClean="0"/>
              <a:t>“What do we do?”</a:t>
            </a:r>
          </a:p>
          <a:p>
            <a:pPr lvl="0"/>
            <a:r>
              <a:rPr lang="en-US" sz="2000" dirty="0" smtClean="0"/>
              <a:t>“For whom do we do it?”</a:t>
            </a:r>
          </a:p>
          <a:p>
            <a:pPr lvl="0"/>
            <a:r>
              <a:rPr lang="en-US" sz="2000" dirty="0" smtClean="0"/>
              <a:t>“How do we excel?”</a:t>
            </a:r>
          </a:p>
          <a:p>
            <a:endParaRPr lang="en-US" dirty="0"/>
          </a:p>
        </p:txBody>
      </p:sp>
      <p:pic>
        <p:nvPicPr>
          <p:cNvPr id="4" name="il_fi" descr="http://capitalintelligent.com/wp-content/uploads/2011/03/Strategic-Planning.jpg"/>
          <p:cNvPicPr/>
          <p:nvPr/>
        </p:nvPicPr>
        <p:blipFill>
          <a:blip r:embed="rId2" cstate="print">
            <a:extLst>
              <a:ext uri="{BEBA8EAE-BF5A-486C-A8C5-ECC9F3942E4B}">
                <a14:imgProps xmlns:a14="http://schemas.microsoft.com/office/drawing/2010/main">
                  <a14:imgLayer r:embed="rId3">
                    <a14:imgEffect>
                      <a14:brightnessContrast bright="-30000" contrast="-26000"/>
                    </a14:imgEffect>
                  </a14:imgLayer>
                </a14:imgProps>
              </a:ext>
            </a:extLst>
          </a:blip>
          <a:srcRect/>
          <a:stretch>
            <a:fillRect/>
          </a:stretch>
        </p:blipFill>
        <p:spPr bwMode="auto">
          <a:xfrm>
            <a:off x="1676400" y="3505200"/>
            <a:ext cx="54102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chor="ctr">
            <a:noAutofit/>
          </a:bodyPr>
          <a:lstStyle/>
          <a:p>
            <a:r>
              <a:rPr lang="en-US" sz="2000" b="1" dirty="0" smtClean="0"/>
              <a:t/>
            </a:r>
            <a:br>
              <a:rPr lang="en-US" sz="2000" b="1" dirty="0" smtClean="0"/>
            </a:br>
            <a:r>
              <a:rPr lang="en-US" sz="2000" b="1" dirty="0" smtClean="0"/>
              <a:t>Why should an organization do strategic planning?</a:t>
            </a:r>
            <a:r>
              <a:rPr lang="en-US" sz="2000" dirty="0" smtClean="0"/>
              <a:t/>
            </a:r>
            <a:br>
              <a:rPr lang="en-US" sz="2000" dirty="0" smtClean="0"/>
            </a:br>
            <a:endParaRPr lang="en-US" sz="2000" dirty="0"/>
          </a:p>
        </p:txBody>
      </p:sp>
      <p:sp>
        <p:nvSpPr>
          <p:cNvPr id="3" name="Content Placeholder 2"/>
          <p:cNvSpPr>
            <a:spLocks noGrp="1"/>
          </p:cNvSpPr>
          <p:nvPr>
            <p:ph idx="1"/>
          </p:nvPr>
        </p:nvSpPr>
        <p:spPr>
          <a:xfrm>
            <a:off x="457200" y="1066800"/>
            <a:ext cx="8229600" cy="5486400"/>
          </a:xfrm>
        </p:spPr>
        <p:txBody>
          <a:bodyPr>
            <a:normAutofit/>
          </a:bodyPr>
          <a:lstStyle/>
          <a:p>
            <a:r>
              <a:rPr lang="en-US" sz="1800" dirty="0" smtClean="0"/>
              <a:t>The primary motive for organizations to do strategic planning is to learn and to make decisions about the future of the organization based on that learning. There are many specific reasons for an organization to initiate a strategic planning process, including the following:</a:t>
            </a:r>
          </a:p>
          <a:p>
            <a:pPr lvl="0"/>
            <a:r>
              <a:rPr lang="en-US" sz="1800" dirty="0" smtClean="0"/>
              <a:t>To give the organization better control over external forces</a:t>
            </a:r>
          </a:p>
          <a:p>
            <a:pPr lvl="0"/>
            <a:r>
              <a:rPr lang="en-US" sz="1800" dirty="0" smtClean="0"/>
              <a:t>To serve as a tool for decision making and resource allocation</a:t>
            </a:r>
          </a:p>
          <a:p>
            <a:pPr lvl="0"/>
            <a:r>
              <a:rPr lang="en-US" sz="1800" dirty="0" smtClean="0"/>
              <a:t>To bring everyone together in the organization so that they are on the same wavelength</a:t>
            </a:r>
          </a:p>
          <a:p>
            <a:pPr lvl="0"/>
            <a:r>
              <a:rPr lang="en-US" sz="1800" dirty="0" smtClean="0"/>
              <a:t>To raise board members’ awareness of current issues and operations</a:t>
            </a:r>
          </a:p>
          <a:p>
            <a:pPr lvl="0"/>
            <a:r>
              <a:rPr lang="en-US" sz="1800" dirty="0" smtClean="0"/>
              <a:t>To reawaken and motivate key people within the organization</a:t>
            </a:r>
          </a:p>
          <a:p>
            <a:pPr lvl="0"/>
            <a:r>
              <a:rPr lang="en-US" sz="1800" dirty="0" smtClean="0"/>
              <a:t>To position the agency for a merger or joint venture</a:t>
            </a:r>
          </a:p>
          <a:p>
            <a:pPr lvl="0"/>
            <a:r>
              <a:rPr lang="en-US" sz="1800" dirty="0" smtClean="0"/>
              <a:t>To create a document suitable for fundraising and public relations</a:t>
            </a:r>
          </a:p>
          <a:p>
            <a:pPr lvl="0"/>
            <a:r>
              <a:rPr lang="en-US" sz="1800" dirty="0" smtClean="0"/>
              <a:t>To increase morale within an organization and develop a sense of trust and cohesion</a:t>
            </a:r>
          </a:p>
          <a:p>
            <a:pPr lvl="0"/>
            <a:r>
              <a:rPr lang="en-US" sz="1800" dirty="0" smtClean="0"/>
              <a:t>To set the stage for the organization to make a "quantum leap" to a new level of program development or functioning</a:t>
            </a:r>
          </a:p>
          <a:p>
            <a:pPr lvl="0"/>
            <a:r>
              <a:rPr lang="en-US" sz="1800" dirty="0" smtClean="0"/>
              <a:t>To relate organizational capacity to community need.</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r>
              <a:rPr lang="en-US" sz="3200" b="1" dirty="0" smtClean="0"/>
              <a:t>Elements of Strategic Planning</a:t>
            </a:r>
            <a:endParaRPr lang="en-US" sz="3200" dirty="0"/>
          </a:p>
        </p:txBody>
      </p:sp>
      <p:pic>
        <p:nvPicPr>
          <p:cNvPr id="4" name="il_fi" descr="http://blog.vistage.com/wp-content/uploads/2011/02/Method-Frameworks-Strategic-Plan-Overview1.png"/>
          <p:cNvPicPr>
            <a:picLocks noGrp="1"/>
          </p:cNvPicPr>
          <p:nvPr>
            <p:ph idx="1"/>
          </p:nvPr>
        </p:nvPicPr>
        <p:blipFill>
          <a:blip r:embed="rId2" cstate="print"/>
          <a:stretch>
            <a:fillRect/>
          </a:stretch>
        </p:blipFill>
        <p:spPr bwMode="auto">
          <a:xfrm>
            <a:off x="1554480" y="1622742"/>
            <a:ext cx="6035040" cy="4663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2000" b="1" dirty="0" smtClean="0"/>
              <a:t/>
            </a:r>
            <a:br>
              <a:rPr lang="en-US" sz="2000" b="1" dirty="0" smtClean="0"/>
            </a:br>
            <a:r>
              <a:rPr lang="en-US" sz="2000" b="1" dirty="0" smtClean="0"/>
              <a:t>Benefits of Strategic Planning</a:t>
            </a:r>
            <a:r>
              <a:rPr lang="en-US" sz="2000" dirty="0" smtClean="0"/>
              <a:t/>
            </a:r>
            <a:br>
              <a:rPr lang="en-US" sz="2000" dirty="0" smtClean="0"/>
            </a:br>
            <a:endParaRPr lang="en-US" sz="2000" dirty="0"/>
          </a:p>
        </p:txBody>
      </p:sp>
      <p:sp>
        <p:nvSpPr>
          <p:cNvPr id="3" name="Content Placeholder 2"/>
          <p:cNvSpPr>
            <a:spLocks noGrp="1"/>
          </p:cNvSpPr>
          <p:nvPr>
            <p:ph idx="1"/>
          </p:nvPr>
        </p:nvSpPr>
        <p:spPr>
          <a:xfrm>
            <a:off x="457200" y="1295400"/>
            <a:ext cx="8229600" cy="5334000"/>
          </a:xfrm>
        </p:spPr>
        <p:txBody>
          <a:bodyPr>
            <a:normAutofit fontScale="25000" lnSpcReduction="20000"/>
          </a:bodyPr>
          <a:lstStyle/>
          <a:p>
            <a:r>
              <a:rPr lang="en-US" sz="6400" dirty="0" smtClean="0"/>
              <a:t>Strategic planning serves a variety of purposes in organizations, including to:</a:t>
            </a:r>
          </a:p>
          <a:p>
            <a:pPr lvl="0"/>
            <a:r>
              <a:rPr lang="en-US" sz="6400" dirty="0" smtClean="0"/>
              <a:t>Clearly define the purpose of the organization and to establish realistic goals and objectives consistent with that mission in a defined time frame within the organization’s capacity for implementation.</a:t>
            </a:r>
          </a:p>
          <a:p>
            <a:pPr lvl="0"/>
            <a:r>
              <a:rPr lang="en-US" sz="6400" dirty="0" smtClean="0"/>
              <a:t>Communicate those goals and objectives to the organization’s constituents.</a:t>
            </a:r>
          </a:p>
          <a:p>
            <a:pPr lvl="0"/>
            <a:r>
              <a:rPr lang="en-US" sz="6400" dirty="0" smtClean="0"/>
              <a:t>Develop a sense of ownership of the plan.</a:t>
            </a:r>
          </a:p>
          <a:p>
            <a:pPr lvl="0"/>
            <a:r>
              <a:rPr lang="en-US" sz="6400" dirty="0" smtClean="0"/>
              <a:t>Ensure the most effective use is made of the organization’s resources by focusing the resources on the key priorities.</a:t>
            </a:r>
          </a:p>
          <a:p>
            <a:pPr lvl="0"/>
            <a:r>
              <a:rPr lang="en-US" sz="6400" dirty="0" smtClean="0"/>
              <a:t>Provide a base from which progress can be measured and establish a mechanism for informed change when needed.</a:t>
            </a:r>
          </a:p>
          <a:p>
            <a:pPr lvl="0"/>
            <a:r>
              <a:rPr lang="en-US" sz="6400" dirty="0" smtClean="0"/>
              <a:t>Listen to everyone’s opinions in order to build consensus about where the organization is going.</a:t>
            </a:r>
          </a:p>
          <a:p>
            <a:pPr lvl="0"/>
            <a:r>
              <a:rPr lang="en-US" sz="6400" dirty="0" smtClean="0"/>
              <a:t>Provides clearer focus for the organization, thereby producing more efficiency and effectiveness.</a:t>
            </a:r>
          </a:p>
          <a:p>
            <a:pPr lvl="0"/>
            <a:r>
              <a:rPr lang="en-US" sz="6400" dirty="0" smtClean="0"/>
              <a:t>Bridges staff/employees and the board of directors (in the case of corporations).</a:t>
            </a:r>
          </a:p>
          <a:p>
            <a:pPr lvl="0"/>
            <a:r>
              <a:rPr lang="en-US" sz="6400" dirty="0" smtClean="0"/>
              <a:t>Builds strong teams in the board and in the staff/employees (in the case of corporations).</a:t>
            </a:r>
          </a:p>
          <a:p>
            <a:pPr lvl="0"/>
            <a:r>
              <a:rPr lang="en-US" sz="6400" dirty="0" smtClean="0"/>
              <a:t>Provides the glue that keeps the board members together (in the case of corporations).</a:t>
            </a:r>
          </a:p>
          <a:p>
            <a:pPr lvl="0"/>
            <a:r>
              <a:rPr lang="en-US" sz="6400" dirty="0" smtClean="0"/>
              <a:t>Produces great satisfaction and meaning among planners, especially around a common vision.</a:t>
            </a:r>
          </a:p>
          <a:p>
            <a:pPr lvl="0"/>
            <a:r>
              <a:rPr lang="en-US" sz="6400" dirty="0" smtClean="0"/>
              <a:t>Increases productivity from increased efficiency and effectiveness.</a:t>
            </a:r>
          </a:p>
          <a:p>
            <a:pPr lvl="0"/>
            <a:r>
              <a:rPr lang="en-US" sz="6400" dirty="0" smtClean="0"/>
              <a:t>Solves major problems in the organization.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sz="2400" b="1" dirty="0" smtClean="0"/>
              <a:t> </a:t>
            </a:r>
            <a:br>
              <a:rPr lang="en-US" sz="2400" b="1" dirty="0" smtClean="0"/>
            </a:br>
            <a:r>
              <a:rPr lang="en-US" sz="2200" b="1" dirty="0" smtClean="0"/>
              <a:t>Strategic Planning – Models</a:t>
            </a:r>
            <a:br>
              <a:rPr lang="en-US" sz="2200" b="1" dirty="0" smtClean="0"/>
            </a:br>
            <a:r>
              <a:rPr lang="en-US" sz="1800" dirty="0" smtClean="0"/>
              <a:t>VISION STATEMENT, MISSION STATEMENT, VALUES, STRATEGY, </a:t>
            </a:r>
            <a:br>
              <a:rPr lang="en-US" sz="1800" dirty="0" smtClean="0"/>
            </a:br>
            <a:r>
              <a:rPr lang="en-US" sz="1800" dirty="0" smtClean="0"/>
              <a:t>GOALS AND OBJECTIVE</a:t>
            </a:r>
            <a:r>
              <a:rPr lang="en-US" sz="2000" dirty="0" smtClean="0"/>
              <a:t/>
            </a:r>
            <a:br>
              <a:rPr lang="en-US" sz="2000" dirty="0" smtClean="0"/>
            </a:br>
            <a:endParaRPr lang="en-US" sz="2400" dirty="0"/>
          </a:p>
        </p:txBody>
      </p:sp>
      <p:sp>
        <p:nvSpPr>
          <p:cNvPr id="3" name="Content Placeholder 2"/>
          <p:cNvSpPr>
            <a:spLocks noGrp="1"/>
          </p:cNvSpPr>
          <p:nvPr>
            <p:ph idx="1"/>
          </p:nvPr>
        </p:nvSpPr>
        <p:spPr>
          <a:xfrm>
            <a:off x="457200" y="1143000"/>
            <a:ext cx="8229600" cy="5486400"/>
          </a:xfrm>
        </p:spPr>
        <p:txBody>
          <a:bodyPr>
            <a:normAutofit fontScale="85000" lnSpcReduction="20000"/>
          </a:bodyPr>
          <a:lstStyle/>
          <a:p>
            <a:r>
              <a:rPr lang="en-US" sz="1600" b="1" dirty="0" smtClean="0"/>
              <a:t>Vision Statement:</a:t>
            </a:r>
            <a:r>
              <a:rPr lang="en-US" sz="1600" dirty="0" smtClean="0"/>
              <a:t> outlines what the organization wants to be, or how it wants the world in which it operates to be (an "idealized" view of the world). </a:t>
            </a:r>
          </a:p>
          <a:p>
            <a:pPr>
              <a:buNone/>
            </a:pPr>
            <a:r>
              <a:rPr lang="en-US" sz="1600" dirty="0" smtClean="0"/>
              <a:t/>
            </a:r>
            <a:br>
              <a:rPr lang="en-US" sz="1600" dirty="0" smtClean="0"/>
            </a:br>
            <a:r>
              <a:rPr lang="en-US" sz="1600" dirty="0" smtClean="0"/>
              <a:t>Our vision serves as the framework for our Roadmap and guides every aspect of our business by describing what we need to accomplish in order to continue achieving sustainable, quality growth.</a:t>
            </a:r>
          </a:p>
          <a:p>
            <a:pPr lvl="0"/>
            <a:r>
              <a:rPr lang="en-US" sz="1600" b="1" dirty="0" smtClean="0"/>
              <a:t>People:</a:t>
            </a:r>
            <a:r>
              <a:rPr lang="en-US" sz="1600" dirty="0" smtClean="0"/>
              <a:t> Be a great place to work where people are inspired to be the best they can be. </a:t>
            </a:r>
          </a:p>
          <a:p>
            <a:pPr lvl="0"/>
            <a:r>
              <a:rPr lang="en-US" sz="1600" b="1" dirty="0" smtClean="0"/>
              <a:t>Portfolio:</a:t>
            </a:r>
            <a:r>
              <a:rPr lang="en-US" sz="1600" dirty="0" smtClean="0"/>
              <a:t> Bring to the world a portfolio of quality beverage brands that anticipate and satisfy people's desires and needs. </a:t>
            </a:r>
          </a:p>
          <a:p>
            <a:pPr lvl="0"/>
            <a:r>
              <a:rPr lang="en-US" sz="1600" b="1" dirty="0" smtClean="0"/>
              <a:t>Partners:</a:t>
            </a:r>
            <a:r>
              <a:rPr lang="en-US" sz="1600" dirty="0" smtClean="0"/>
              <a:t> Nurture a winning network of customers and suppliers, together we create mutual, enduring value. </a:t>
            </a:r>
          </a:p>
          <a:p>
            <a:pPr lvl="0"/>
            <a:r>
              <a:rPr lang="en-US" sz="1600" b="1" dirty="0" smtClean="0"/>
              <a:t>Planet: </a:t>
            </a:r>
            <a:r>
              <a:rPr lang="en-US" sz="1600" dirty="0" smtClean="0"/>
              <a:t>Be a responsible citizen that makes a difference by helping build and support sustainable communities. </a:t>
            </a:r>
          </a:p>
          <a:p>
            <a:pPr lvl="0"/>
            <a:r>
              <a:rPr lang="en-US" sz="1600" b="1" dirty="0" smtClean="0"/>
              <a:t>Profit: </a:t>
            </a:r>
            <a:r>
              <a:rPr lang="en-US" sz="1600" dirty="0" smtClean="0"/>
              <a:t>Maximize long-term return to shareowners while being mindful of our overall responsibilities. </a:t>
            </a:r>
          </a:p>
          <a:p>
            <a:pPr lvl="0"/>
            <a:r>
              <a:rPr lang="en-US" sz="1600" b="1" dirty="0" smtClean="0"/>
              <a:t>Productivity: </a:t>
            </a:r>
            <a:r>
              <a:rPr lang="en-US" sz="1600" dirty="0" smtClean="0"/>
              <a:t>Be a highly effective, lean and fast-moving organization.</a:t>
            </a:r>
          </a:p>
          <a:p>
            <a:endParaRPr lang="en-US" sz="1600" b="1" dirty="0" smtClean="0"/>
          </a:p>
          <a:p>
            <a:r>
              <a:rPr lang="en-US" sz="1600" b="1" dirty="0" smtClean="0"/>
              <a:t>Mission Statement:</a:t>
            </a:r>
            <a:r>
              <a:rPr lang="en-US" sz="1600" dirty="0" smtClean="0"/>
              <a:t> defines the fundamental purpose of an organization or an enterprise, succinctly describing why it exists and what it does to achieve its vision. Here is an example of a mission statement for The Coca-Cola Company:</a:t>
            </a:r>
          </a:p>
          <a:p>
            <a:endParaRPr lang="en-US" sz="1600" b="1" dirty="0" smtClean="0"/>
          </a:p>
          <a:p>
            <a:r>
              <a:rPr lang="en-US" sz="1600" b="1" dirty="0" smtClean="0"/>
              <a:t>Our Mission:  </a:t>
            </a:r>
            <a:r>
              <a:rPr lang="en-US" sz="1600" b="1" i="1" dirty="0" smtClean="0"/>
              <a:t>The Coca-Cola Company</a:t>
            </a:r>
            <a:endParaRPr lang="en-US" sz="1600" dirty="0" smtClean="0"/>
          </a:p>
          <a:p>
            <a:r>
              <a:rPr lang="en-US" sz="1600" dirty="0" smtClean="0"/>
              <a:t>Our Roadmap starts with our mission, which is enduring. It declares our purpose as a company and serves as the standard against which we weigh our actions and decisions. </a:t>
            </a:r>
          </a:p>
          <a:p>
            <a:pPr lvl="0"/>
            <a:r>
              <a:rPr lang="en-US" sz="1600" dirty="0" smtClean="0"/>
              <a:t>To refresh the world...</a:t>
            </a:r>
          </a:p>
          <a:p>
            <a:pPr lvl="0"/>
            <a:r>
              <a:rPr lang="en-US" sz="1600" dirty="0" smtClean="0"/>
              <a:t>To inspire moments of optimism and happiness...</a:t>
            </a:r>
          </a:p>
          <a:p>
            <a:pPr lvl="0"/>
            <a:r>
              <a:rPr lang="en-US" sz="1600" dirty="0" smtClean="0"/>
              <a:t>To create value and make a difference.</a:t>
            </a:r>
          </a:p>
          <a:p>
            <a:endParaRPr lang="en-US" sz="1600" dirty="0"/>
          </a:p>
        </p:txBody>
      </p:sp>
      <p:pic>
        <p:nvPicPr>
          <p:cNvPr id="5" name="Picture 4" descr="imagesCA7PXQG2.jpg"/>
          <p:cNvPicPr>
            <a:picLocks noChangeAspect="1"/>
          </p:cNvPicPr>
          <p:nvPr/>
        </p:nvPicPr>
        <p:blipFill>
          <a:blip r:embed="rId2" cstate="print">
            <a:lum bright="40000"/>
          </a:blip>
          <a:stretch>
            <a:fillRect/>
          </a:stretch>
        </p:blipFill>
        <p:spPr>
          <a:xfrm>
            <a:off x="0" y="0"/>
            <a:ext cx="1981200" cy="1066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1800" dirty="0" smtClean="0"/>
              <a:t>VISION STATEMENT, MISSION STATEMENT, VALUES, STRATEGY, </a:t>
            </a:r>
            <a:br>
              <a:rPr lang="en-US" sz="1800" dirty="0" smtClean="0"/>
            </a:br>
            <a:r>
              <a:rPr lang="en-US" sz="1800" dirty="0" smtClean="0"/>
              <a:t>GOALS AND OBJECTIVE</a:t>
            </a:r>
            <a:endParaRPr lang="en-US" sz="1800" dirty="0"/>
          </a:p>
        </p:txBody>
      </p:sp>
      <p:sp>
        <p:nvSpPr>
          <p:cNvPr id="5" name="Content Placeholder 4"/>
          <p:cNvSpPr>
            <a:spLocks noGrp="1"/>
          </p:cNvSpPr>
          <p:nvPr>
            <p:ph idx="1"/>
          </p:nvPr>
        </p:nvSpPr>
        <p:spPr>
          <a:xfrm>
            <a:off x="457200" y="1143000"/>
            <a:ext cx="8229600" cy="4983163"/>
          </a:xfrm>
        </p:spPr>
        <p:txBody>
          <a:bodyPr>
            <a:normAutofit/>
          </a:bodyPr>
          <a:lstStyle/>
          <a:p>
            <a:r>
              <a:rPr lang="en-US" sz="1400" b="1" dirty="0" smtClean="0"/>
              <a:t>Values:</a:t>
            </a:r>
            <a:r>
              <a:rPr lang="en-US" sz="1400" dirty="0" smtClean="0"/>
              <a:t> beliefs that are shared among the stakeholders of an organization. Values drive an organization's culture and priorities and provide a framework in which decisions are made</a:t>
            </a:r>
          </a:p>
          <a:p>
            <a:r>
              <a:rPr lang="en-US" sz="1400" b="1" dirty="0" smtClean="0"/>
              <a:t>Live Our Values:  </a:t>
            </a:r>
            <a:r>
              <a:rPr lang="en-US" sz="1400" dirty="0" smtClean="0"/>
              <a:t/>
            </a:r>
            <a:br>
              <a:rPr lang="en-US" sz="1400" dirty="0" smtClean="0"/>
            </a:br>
            <a:r>
              <a:rPr lang="en-US" sz="1400" dirty="0" smtClean="0"/>
              <a:t>Our values serve as a compass for our actions and describe how we behave in the world. </a:t>
            </a:r>
          </a:p>
          <a:p>
            <a:pPr lvl="0"/>
            <a:r>
              <a:rPr lang="en-US" sz="1400" b="1" dirty="0" smtClean="0"/>
              <a:t>Leadership:</a:t>
            </a:r>
            <a:r>
              <a:rPr lang="en-US" sz="1400" dirty="0" smtClean="0"/>
              <a:t> The courage to shape a better future</a:t>
            </a:r>
          </a:p>
          <a:p>
            <a:pPr lvl="0"/>
            <a:r>
              <a:rPr lang="en-US" sz="1400" b="1" dirty="0" smtClean="0"/>
              <a:t>Collaboration: </a:t>
            </a:r>
            <a:r>
              <a:rPr lang="en-US" sz="1400" dirty="0" smtClean="0"/>
              <a:t>Leverage collective genius</a:t>
            </a:r>
          </a:p>
          <a:p>
            <a:pPr lvl="0"/>
            <a:r>
              <a:rPr lang="en-US" sz="1400" b="1" dirty="0" smtClean="0"/>
              <a:t>Integrity:</a:t>
            </a:r>
            <a:r>
              <a:rPr lang="en-US" sz="1400" dirty="0" smtClean="0"/>
              <a:t> Be real</a:t>
            </a:r>
          </a:p>
          <a:p>
            <a:pPr lvl="0"/>
            <a:r>
              <a:rPr lang="en-US" sz="1400" b="1" dirty="0" smtClean="0"/>
              <a:t>Accountability:</a:t>
            </a:r>
            <a:r>
              <a:rPr lang="en-US" sz="1400" dirty="0" smtClean="0"/>
              <a:t> If it is to be, it's up to me</a:t>
            </a:r>
          </a:p>
          <a:p>
            <a:pPr lvl="0"/>
            <a:r>
              <a:rPr lang="en-US" sz="1400" b="1" dirty="0" smtClean="0"/>
              <a:t>Passion:</a:t>
            </a:r>
            <a:r>
              <a:rPr lang="en-US" sz="1400" dirty="0" smtClean="0"/>
              <a:t> Committed in heart and mind </a:t>
            </a:r>
          </a:p>
          <a:p>
            <a:pPr lvl="0"/>
            <a:r>
              <a:rPr lang="en-US" sz="1400" b="1" dirty="0" smtClean="0"/>
              <a:t>Diversity: </a:t>
            </a:r>
            <a:r>
              <a:rPr lang="en-US" sz="1400" dirty="0" smtClean="0"/>
              <a:t>As inclusive as our brands</a:t>
            </a:r>
          </a:p>
          <a:p>
            <a:pPr lvl="0"/>
            <a:r>
              <a:rPr lang="en-US" sz="1400" b="1" dirty="0" smtClean="0"/>
              <a:t>Quality:</a:t>
            </a:r>
            <a:r>
              <a:rPr lang="en-US" sz="1400" dirty="0" smtClean="0"/>
              <a:t> What we do, we do well</a:t>
            </a:r>
          </a:p>
          <a:p>
            <a:r>
              <a:rPr lang="en-US" sz="1400" b="1" dirty="0" smtClean="0"/>
              <a:t>Strategy</a:t>
            </a:r>
            <a:r>
              <a:rPr lang="en-US" sz="1400" dirty="0" smtClean="0"/>
              <a:t>: narrowly defined, means "the art of the general." A combination of the ends (goals) for which the firm is striving and the means (policies) by which it is seeking to get there. A strategy is sometimes called a roadmap which is the path chosen to plow towards the end vision. The most important part of implementing the strategy is ensuring the company is going in the right direction which is towards the end vision.</a:t>
            </a:r>
          </a:p>
          <a:p>
            <a:r>
              <a:rPr lang="en-US" sz="1400" b="1" dirty="0" smtClean="0"/>
              <a:t>Goals</a:t>
            </a:r>
            <a:r>
              <a:rPr lang="en-US" sz="1400" dirty="0" smtClean="0"/>
              <a:t> – goals are broad based strategies needed to achieve your organization’s mission.</a:t>
            </a:r>
          </a:p>
          <a:p>
            <a:r>
              <a:rPr lang="en-US" sz="1400" b="1" dirty="0" smtClean="0"/>
              <a:t>Objectives</a:t>
            </a:r>
            <a:r>
              <a:rPr lang="en-US" sz="1400" dirty="0" smtClean="0"/>
              <a:t> – objectives are specific, measurable, action oriented, realistic and time bound strategies that achieve the organization’s goals and vision.</a:t>
            </a:r>
          </a:p>
          <a:p>
            <a:pPr>
              <a:buNone/>
            </a:pPr>
            <a:endParaRPr lang="en-US" sz="1400" dirty="0"/>
          </a:p>
        </p:txBody>
      </p:sp>
      <p:pic>
        <p:nvPicPr>
          <p:cNvPr id="6" name="Picture 5" descr="The Coca-Cola Company"/>
          <p:cNvPicPr/>
          <p:nvPr/>
        </p:nvPicPr>
        <p:blipFill>
          <a:blip r:embed="rId2" cstate="print"/>
          <a:srcRect/>
          <a:stretch>
            <a:fillRect/>
          </a:stretch>
        </p:blipFill>
        <p:spPr bwMode="auto">
          <a:xfrm rot="1235546">
            <a:off x="1423024" y="5645423"/>
            <a:ext cx="5389549" cy="838200"/>
          </a:xfrm>
          <a:prstGeom prst="rect">
            <a:avLst/>
          </a:prstGeom>
          <a:noFill/>
          <a:ln w="9525">
            <a:noFill/>
            <a:miter lim="800000"/>
            <a:headEnd/>
            <a:tailEnd/>
          </a:ln>
          <a:scene3d>
            <a:camera prst="isometricTopUp"/>
            <a:lightRig rig="threePt" dir="t"/>
          </a:scene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3F3F3F"/>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1354</TotalTime>
  <Words>582</Words>
  <Application>Microsoft Office PowerPoint</Application>
  <PresentationFormat>On-screen Show (4:3)</PresentationFormat>
  <Paragraphs>93</Paragraphs>
  <Slides>18</Slides>
  <Notes>0</Notes>
  <HiddenSlides>0</HiddenSlides>
  <MMClips>2</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CIS 220 ENTERPRISE ARCHITECTURE Winter Quarter 2012  Project One: Strategic Planning and Business Ecosystem            Team JAST: Jasmita Maharaj Althea Kemp Susy Simanullang Tim Wilkie  </vt:lpstr>
      <vt:lpstr>Strategic Planning: History</vt:lpstr>
      <vt:lpstr>MICHAEL PORTER</vt:lpstr>
      <vt:lpstr>Strategic Planning</vt:lpstr>
      <vt:lpstr> Why should an organization do strategic planning? </vt:lpstr>
      <vt:lpstr>Elements of Strategic Planning</vt:lpstr>
      <vt:lpstr> Benefits of Strategic Planning </vt:lpstr>
      <vt:lpstr>  Strategic Planning – Models VISION STATEMENT, MISSION STATEMENT, VALUES, STRATEGY,  GOALS AND OBJECTIVE </vt:lpstr>
      <vt:lpstr>VISION STATEMENT, MISSION STATEMENT, VALUES, STRATEGY,  GOALS AND OBJECTIVE</vt:lpstr>
      <vt:lpstr>tools</vt:lpstr>
      <vt:lpstr>PowerPoint Presentation</vt:lpstr>
      <vt:lpstr>Strategic Planning Video</vt:lpstr>
      <vt:lpstr>Business Ecosystems</vt:lpstr>
      <vt:lpstr>What is    Business Ecosystem?    </vt:lpstr>
      <vt:lpstr>Business Ecosystem Origin</vt:lpstr>
      <vt:lpstr>PowerPoint Presentation</vt:lpstr>
      <vt:lpstr>Key Differences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CIS 220 ENTERPRISE ARCHITECTURE Winter Quarter 2012   Project One: Strategic Planning and Business Ecosystem  Team JAST: Jasmita Maharaj Althea Kemp Susy Simanullang Tim Wilkie</dc:title>
  <dc:creator>jasmita maharaj</dc:creator>
  <cp:lastModifiedBy>TEW Wilkie</cp:lastModifiedBy>
  <cp:revision>50</cp:revision>
  <dcterms:created xsi:type="dcterms:W3CDTF">2012-01-25T19:12:06Z</dcterms:created>
  <dcterms:modified xsi:type="dcterms:W3CDTF">2012-01-28T01:24:48Z</dcterms:modified>
</cp:coreProperties>
</file>